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 id="257" r:id="rId8"/>
    <p:sldId id="258" r:id="rId9"/>
    <p:sldId id="259" r:id="rId10"/>
    <p:sldId id="260" r:id="rId11"/>
    <p:sldId id="261" r:id="rId12"/>
    <p:sldId id="262" r:id="rId13"/>
  </p:sldIdLst>
  <p:sldSz cy="10058400" cx="7772400"/>
  <p:notesSz cx="6858000" cy="9144000"/>
  <p:embeddedFontLst>
    <p:embeddedFont>
      <p:font typeface="Google Sans SemiBold"/>
      <p:regular r:id="rId14"/>
      <p:bold r:id="rId15"/>
      <p:italic r:id="rId16"/>
      <p:boldItalic r:id="rId17"/>
    </p:embeddedFont>
    <p:embeddedFont>
      <p:font typeface="Roboto"/>
      <p:regular r:id="rId18"/>
      <p:bold r:id="rId19"/>
      <p:italic r:id="rId20"/>
      <p:boldItalic r:id="rId21"/>
    </p:embeddedFont>
    <p:embeddedFont>
      <p:font typeface="PT Sans Narrow"/>
      <p:regular r:id="rId22"/>
      <p:bold r:id="rId23"/>
    </p:embeddedFont>
    <p:embeddedFont>
      <p:font typeface="Lato"/>
      <p:regular r:id="rId24"/>
      <p:bold r:id="rId25"/>
      <p:italic r:id="rId26"/>
      <p:boldItalic r:id="rId27"/>
    </p:embeddedFont>
    <p:embeddedFont>
      <p:font typeface="Google Sans"/>
      <p:regular r:id="rId28"/>
      <p:bold r:id="rId29"/>
      <p:italic r:id="rId30"/>
      <p:boldItalic r:id="rId31"/>
    </p:embeddedFont>
    <p:embeddedFont>
      <p:font typeface="Work Sans"/>
      <p:regular r:id="rId32"/>
      <p:bold r:id="rId33"/>
      <p:italic r:id="rId34"/>
      <p:boldItalic r:id="rId35"/>
    </p:embeddedFont>
    <p:embeddedFont>
      <p:font typeface="Roboto Mon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PTSansNarrow-regular.fntdata"/><Relationship Id="rId21" Type="http://schemas.openxmlformats.org/officeDocument/2006/relationships/font" Target="fonts/Roboto-boldItalic.fntdata"/><Relationship Id="rId24" Type="http://schemas.openxmlformats.org/officeDocument/2006/relationships/font" Target="fonts/Lato-regular.fntdata"/><Relationship Id="rId23" Type="http://schemas.openxmlformats.org/officeDocument/2006/relationships/font" Target="fonts/PTSansNarrow-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GoogleSans-regular.fntdata"/><Relationship Id="rId27" Type="http://schemas.openxmlformats.org/officeDocument/2006/relationships/font" Target="fonts/La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GoogleSans-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GoogleSans-boldItalic.fntdata"/><Relationship Id="rId30" Type="http://schemas.openxmlformats.org/officeDocument/2006/relationships/font" Target="fonts/GoogleSans-italic.fntdata"/><Relationship Id="rId11" Type="http://schemas.openxmlformats.org/officeDocument/2006/relationships/slide" Target="slides/slide5.xml"/><Relationship Id="rId33" Type="http://schemas.openxmlformats.org/officeDocument/2006/relationships/font" Target="fonts/WorkSans-bold.fntdata"/><Relationship Id="rId10" Type="http://schemas.openxmlformats.org/officeDocument/2006/relationships/slide" Target="slides/slide4.xml"/><Relationship Id="rId32" Type="http://schemas.openxmlformats.org/officeDocument/2006/relationships/font" Target="fonts/WorkSans-regular.fntdata"/><Relationship Id="rId13" Type="http://schemas.openxmlformats.org/officeDocument/2006/relationships/slide" Target="slides/slide7.xml"/><Relationship Id="rId35" Type="http://schemas.openxmlformats.org/officeDocument/2006/relationships/font" Target="fonts/WorkSans-boldItalic.fntdata"/><Relationship Id="rId12" Type="http://schemas.openxmlformats.org/officeDocument/2006/relationships/slide" Target="slides/slide6.xml"/><Relationship Id="rId34" Type="http://schemas.openxmlformats.org/officeDocument/2006/relationships/font" Target="fonts/WorkSans-italic.fntdata"/><Relationship Id="rId15" Type="http://schemas.openxmlformats.org/officeDocument/2006/relationships/font" Target="fonts/GoogleSansSemiBold-bold.fntdata"/><Relationship Id="rId37" Type="http://schemas.openxmlformats.org/officeDocument/2006/relationships/font" Target="fonts/RobotoMono-bold.fntdata"/><Relationship Id="rId14" Type="http://schemas.openxmlformats.org/officeDocument/2006/relationships/font" Target="fonts/GoogleSansSemiBold-regular.fntdata"/><Relationship Id="rId36" Type="http://schemas.openxmlformats.org/officeDocument/2006/relationships/font" Target="fonts/RobotoMono-regular.fntdata"/><Relationship Id="rId17" Type="http://schemas.openxmlformats.org/officeDocument/2006/relationships/font" Target="fonts/GoogleSansSemiBold-boldItalic.fntdata"/><Relationship Id="rId39" Type="http://schemas.openxmlformats.org/officeDocument/2006/relationships/font" Target="fonts/RobotoMono-boldItalic.fntdata"/><Relationship Id="rId16" Type="http://schemas.openxmlformats.org/officeDocument/2006/relationships/font" Target="fonts/GoogleSansSemiBold-italic.fntdata"/><Relationship Id="rId38" Type="http://schemas.openxmlformats.org/officeDocument/2006/relationships/font" Target="fonts/RobotoMono-italic.fntdata"/><Relationship Id="rId19" Type="http://schemas.openxmlformats.org/officeDocument/2006/relationships/font" Target="fonts/Roboto-bold.fntdata"/><Relationship Id="rId18" Type="http://schemas.openxmlformats.org/officeDocument/2006/relationships/font" Target="fonts/Roboto-regular.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1e3a6309cc6_3_3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1e3a6309cc6_3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1e3a6309cc6_3_32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1e3a6309cc6_3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e3a6309cc6_3_32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e3a6309cc6_3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1e3a6309cc6_3_33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1e3a6309cc6_3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e3a6309cc6_3_34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1e3a6309cc6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428625" y="4256675"/>
            <a:ext cx="70770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400">
                <a:latin typeface="Google Sans"/>
                <a:ea typeface="Google Sans"/>
                <a:cs typeface="Google Sans"/>
                <a:sym typeface="Google Sans"/>
              </a:rPr>
              <a:t>Executive summary templates</a:t>
            </a:r>
            <a:endParaRPr b="1" sz="3400">
              <a:latin typeface="Google Sans"/>
              <a:ea typeface="Google Sans"/>
              <a:cs typeface="Google Sans"/>
              <a:sym typeface="Google Sans"/>
            </a:endParaRPr>
          </a:p>
        </p:txBody>
      </p:sp>
      <p:sp>
        <p:nvSpPr>
          <p:cNvPr id="415" name="Google Shape;415;p16"/>
          <p:cNvSpPr txBox="1"/>
          <p:nvPr/>
        </p:nvSpPr>
        <p:spPr>
          <a:xfrm>
            <a:off x="428625" y="4866275"/>
            <a:ext cx="70770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latin typeface="Google Sans"/>
                <a:ea typeface="Google Sans"/>
                <a:cs typeface="Google Sans"/>
                <a:sym typeface="Google Sans"/>
              </a:rPr>
              <a:t>Use the Layout dropdown menu to select a template or build your own using these layouts as inspiration. </a:t>
            </a:r>
            <a:endParaRPr sz="2100">
              <a:latin typeface="Google Sans"/>
              <a:ea typeface="Google Sans"/>
              <a:cs typeface="Google Sans"/>
              <a:sym typeface="Google Sans"/>
            </a:endParaRPr>
          </a:p>
        </p:txBody>
      </p:sp>
      <p:sp>
        <p:nvSpPr>
          <p:cNvPr id="416" name="Google Shape;416;p16"/>
          <p:cNvSpPr/>
          <p:nvPr>
            <p:ph idx="2" type="pic"/>
          </p:nvPr>
        </p:nvSpPr>
        <p:spPr>
          <a:xfrm>
            <a:off x="3552088" y="1473363"/>
            <a:ext cx="3035400" cy="2495700"/>
          </a:xfrm>
          <a:prstGeom prst="rect">
            <a:avLst/>
          </a:prstGeom>
        </p:spPr>
      </p:sp>
      <p:sp>
        <p:nvSpPr>
          <p:cNvPr id="417" name="Google Shape;417;p16"/>
          <p:cNvSpPr/>
          <p:nvPr>
            <p:ph idx="3" type="pic"/>
          </p:nvPr>
        </p:nvSpPr>
        <p:spPr>
          <a:xfrm>
            <a:off x="4054775" y="4659950"/>
            <a:ext cx="3035400" cy="2495700"/>
          </a:xfrm>
          <a:prstGeom prst="rect">
            <a:avLst/>
          </a:prstGeom>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17"/>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3" name="Google Shape;423;p17"/>
          <p:cNvSpPr txBox="1"/>
          <p:nvPr/>
        </p:nvSpPr>
        <p:spPr>
          <a:xfrm>
            <a:off x="287625" y="1859125"/>
            <a:ext cx="730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
        <p:nvSpPr>
          <p:cNvPr id="424" name="Google Shape;424;p17"/>
          <p:cNvSpPr/>
          <p:nvPr>
            <p:ph idx="2" type="pic"/>
          </p:nvPr>
        </p:nvSpPr>
        <p:spPr>
          <a:xfrm>
            <a:off x="4583375" y="3389400"/>
            <a:ext cx="3035400" cy="2495700"/>
          </a:xfrm>
          <a:prstGeom prst="rect">
            <a:avLst/>
          </a:prstGeom>
        </p:spPr>
      </p:sp>
      <p:sp>
        <p:nvSpPr>
          <p:cNvPr id="425" name="Google Shape;425;p17"/>
          <p:cNvSpPr txBox="1"/>
          <p:nvPr/>
        </p:nvSpPr>
        <p:spPr>
          <a:xfrm>
            <a:off x="4583375" y="595602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26" name="Google Shape;426;p17"/>
          <p:cNvGrpSpPr/>
          <p:nvPr/>
        </p:nvGrpSpPr>
        <p:grpSpPr>
          <a:xfrm>
            <a:off x="188700" y="665125"/>
            <a:ext cx="5190000" cy="771300"/>
            <a:chOff x="188700" y="665125"/>
            <a:chExt cx="5190000" cy="771300"/>
          </a:xfrm>
        </p:grpSpPr>
        <p:sp>
          <p:nvSpPr>
            <p:cNvPr id="427" name="Google Shape;427;p17"/>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28" name="Google Shape;428;p17"/>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18"/>
          <p:cNvSpPr/>
          <p:nvPr>
            <p:ph idx="2" type="pic"/>
          </p:nvPr>
        </p:nvSpPr>
        <p:spPr>
          <a:xfrm>
            <a:off x="3552088" y="1473363"/>
            <a:ext cx="3035400" cy="2495700"/>
          </a:xfrm>
          <a:prstGeom prst="rect">
            <a:avLst/>
          </a:prstGeom>
        </p:spPr>
      </p:sp>
      <p:sp>
        <p:nvSpPr>
          <p:cNvPr id="434" name="Google Shape;434;p18"/>
          <p:cNvSpPr/>
          <p:nvPr>
            <p:ph idx="3" type="pic"/>
          </p:nvPr>
        </p:nvSpPr>
        <p:spPr>
          <a:xfrm>
            <a:off x="4054775" y="4659950"/>
            <a:ext cx="3035400" cy="2495700"/>
          </a:xfrm>
          <a:prstGeom prst="rect">
            <a:avLst/>
          </a:prstGeom>
        </p:spPr>
      </p:sp>
      <p:sp>
        <p:nvSpPr>
          <p:cNvPr id="435" name="Google Shape;435;p18"/>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436" name="Google Shape;436;p18"/>
          <p:cNvSpPr txBox="1"/>
          <p:nvPr/>
        </p:nvSpPr>
        <p:spPr>
          <a:xfrm>
            <a:off x="3552100" y="4052775"/>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grpSp>
        <p:nvGrpSpPr>
          <p:cNvPr id="437" name="Google Shape;437;p18"/>
          <p:cNvGrpSpPr/>
          <p:nvPr/>
        </p:nvGrpSpPr>
        <p:grpSpPr>
          <a:xfrm>
            <a:off x="176650" y="131675"/>
            <a:ext cx="5190000" cy="771300"/>
            <a:chOff x="188700" y="665125"/>
            <a:chExt cx="5190000" cy="771300"/>
          </a:xfrm>
        </p:grpSpPr>
        <p:sp>
          <p:nvSpPr>
            <p:cNvPr id="438" name="Google Shape;438;p18"/>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39" name="Google Shape;439;p18"/>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19"/>
          <p:cNvSpPr txBox="1"/>
          <p:nvPr/>
        </p:nvSpPr>
        <p:spPr>
          <a:xfrm>
            <a:off x="188700" y="2828100"/>
            <a:ext cx="7583700" cy="7230300"/>
          </a:xfrm>
          <a:prstGeom prst="rect">
            <a:avLst/>
          </a:prstGeom>
          <a:noFill/>
          <a:ln>
            <a:noFill/>
          </a:ln>
        </p:spPr>
        <p:txBody>
          <a:bodyPr anchorCtr="0" anchor="t" bIns="91425" lIns="91425" spcFirstLastPara="1" rIns="91425" wrap="square" tIns="91425">
            <a:normAutofit fontScale="77500" lnSpcReduction="10000"/>
          </a:bodyPr>
          <a:lstStyle/>
          <a:p>
            <a:pPr indent="0" lvl="0" marL="0" rtl="0" algn="l">
              <a:lnSpc>
                <a:spcPct val="105000"/>
              </a:lnSpc>
              <a:spcBef>
                <a:spcPts val="0"/>
              </a:spcBef>
              <a:spcAft>
                <a:spcPts val="0"/>
              </a:spcAft>
              <a:buNone/>
            </a:pPr>
            <a:r>
              <a:rPr i="1" lang="en" sz="1100">
                <a:latin typeface="Lato"/>
                <a:ea typeface="Lato"/>
                <a:cs typeface="Lato"/>
                <a:sym typeface="Lato"/>
              </a:rPr>
              <a:t>Metric Scores for various models</a:t>
            </a:r>
            <a:endParaRPr i="1" sz="1100">
              <a:latin typeface="Lato"/>
              <a:ea typeface="Lato"/>
              <a:cs typeface="Lato"/>
              <a:sym typeface="Lato"/>
            </a:endParaRPr>
          </a:p>
          <a:p>
            <a:pPr indent="0" lvl="0" marL="0" rtl="0" algn="l">
              <a:lnSpc>
                <a:spcPct val="105000"/>
              </a:lnSpc>
              <a:spcBef>
                <a:spcPts val="0"/>
              </a:spcBef>
              <a:spcAft>
                <a:spcPts val="0"/>
              </a:spcAft>
              <a:buNone/>
            </a:pPr>
            <a:r>
              <a:t/>
            </a:r>
            <a:endParaRPr i="1">
              <a:latin typeface="Lato"/>
              <a:ea typeface="Lato"/>
              <a:cs typeface="Lato"/>
              <a:sym typeface="Lato"/>
            </a:endParaRPr>
          </a:p>
          <a:p>
            <a:pPr indent="0" lvl="0" marL="0" rtl="0" algn="l">
              <a:lnSpc>
                <a:spcPct val="105000"/>
              </a:lnSpc>
              <a:spcBef>
                <a:spcPts val="0"/>
              </a:spcBef>
              <a:spcAft>
                <a:spcPts val="0"/>
              </a:spcAft>
              <a:buNone/>
            </a:pPr>
            <a:r>
              <a:rPr i="1" lang="en">
                <a:solidFill>
                  <a:srgbClr val="188038"/>
                </a:solidFill>
                <a:latin typeface="Lato"/>
                <a:ea typeface="Lato"/>
                <a:cs typeface="Lato"/>
                <a:sym typeface="Lato"/>
              </a:rPr>
              <a:t>Logistic Regression :                                       </a:t>
            </a:r>
            <a:endParaRPr i="1">
              <a:solidFill>
                <a:srgbClr val="188038"/>
              </a:solidFill>
              <a:latin typeface="Lato"/>
              <a:ea typeface="Lato"/>
              <a:cs typeface="Lato"/>
              <a:sym typeface="Lato"/>
            </a:endParaRPr>
          </a:p>
          <a:p>
            <a:pPr indent="0" lvl="0" marL="0" rtl="0" algn="l">
              <a:lnSpc>
                <a:spcPct val="105000"/>
              </a:lnSpc>
              <a:spcBef>
                <a:spcPts val="0"/>
              </a:spcBef>
              <a:spcAft>
                <a:spcPts val="0"/>
              </a:spcAft>
              <a:buNone/>
            </a:pPr>
            <a:r>
              <a:rPr lang="en" sz="1100">
                <a:solidFill>
                  <a:srgbClr val="DB4437"/>
                </a:solidFill>
                <a:latin typeface="Lato"/>
                <a:ea typeface="Lato"/>
                <a:cs typeface="Lato"/>
                <a:sym typeface="Lato"/>
              </a:rPr>
              <a:t>Accuracy - </a:t>
            </a:r>
            <a:r>
              <a:rPr lang="en" sz="1100">
                <a:solidFill>
                  <a:schemeClr val="dk1"/>
                </a:solidFill>
              </a:rPr>
              <a:t>0.834825</a:t>
            </a:r>
            <a:endParaRPr sz="1100">
              <a:solidFill>
                <a:schemeClr val="dk1"/>
              </a:solidFill>
            </a:endParaRPr>
          </a:p>
          <a:p>
            <a:pPr indent="0" lvl="0" marL="0" rtl="0" algn="l">
              <a:lnSpc>
                <a:spcPct val="105000"/>
              </a:lnSpc>
              <a:spcBef>
                <a:spcPts val="0"/>
              </a:spcBef>
              <a:spcAft>
                <a:spcPts val="0"/>
              </a:spcAft>
              <a:buNone/>
            </a:pPr>
            <a:r>
              <a:rPr lang="en" sz="1100">
                <a:solidFill>
                  <a:srgbClr val="DB4437"/>
                </a:solidFill>
              </a:rPr>
              <a:t>Precision - </a:t>
            </a:r>
            <a:r>
              <a:rPr lang="en" sz="1100">
                <a:solidFill>
                  <a:schemeClr val="dk1"/>
                </a:solidFill>
              </a:rPr>
              <a:t>0.513748</a:t>
            </a:r>
            <a:endParaRPr sz="1100">
              <a:solidFill>
                <a:schemeClr val="dk1"/>
              </a:solidFill>
            </a:endParaRPr>
          </a:p>
          <a:p>
            <a:pPr indent="0" lvl="0" marL="0" rtl="0" algn="l">
              <a:lnSpc>
                <a:spcPct val="105000"/>
              </a:lnSpc>
              <a:spcBef>
                <a:spcPts val="0"/>
              </a:spcBef>
              <a:spcAft>
                <a:spcPts val="0"/>
              </a:spcAft>
              <a:buNone/>
            </a:pPr>
            <a:r>
              <a:rPr lang="en" sz="1100">
                <a:solidFill>
                  <a:srgbClr val="DB4437"/>
                </a:solidFill>
              </a:rPr>
              <a:t>Recall - </a:t>
            </a:r>
            <a:r>
              <a:rPr lang="en" sz="1100">
                <a:solidFill>
                  <a:schemeClr val="dk1"/>
                </a:solidFill>
                <a:highlight>
                  <a:srgbClr val="F5F5F5"/>
                </a:highlight>
              </a:rPr>
              <a:t>0.914948</a:t>
            </a:r>
            <a:r>
              <a:rPr lang="en" sz="1100">
                <a:solidFill>
                  <a:srgbClr val="DB4437"/>
                </a:solidFill>
              </a:rPr>
              <a:t> </a:t>
            </a:r>
            <a:endParaRPr sz="1100">
              <a:solidFill>
                <a:srgbClr val="DB4437"/>
              </a:solidFill>
            </a:endParaRPr>
          </a:p>
          <a:p>
            <a:pPr indent="0" lvl="0" marL="0" rtl="0" algn="l">
              <a:lnSpc>
                <a:spcPct val="105000"/>
              </a:lnSpc>
              <a:spcBef>
                <a:spcPts val="0"/>
              </a:spcBef>
              <a:spcAft>
                <a:spcPts val="0"/>
              </a:spcAft>
              <a:buNone/>
            </a:pPr>
            <a:r>
              <a:rPr lang="en" sz="1100">
                <a:solidFill>
                  <a:srgbClr val="DB4437"/>
                </a:solidFill>
              </a:rPr>
              <a:t>F-1 Score - </a:t>
            </a:r>
            <a:r>
              <a:rPr lang="en" sz="1100">
                <a:solidFill>
                  <a:schemeClr val="dk1"/>
                </a:solidFill>
              </a:rPr>
              <a:t>0.658017</a:t>
            </a:r>
            <a:endParaRPr sz="1100">
              <a:solidFill>
                <a:schemeClr val="dk1"/>
              </a:solidFill>
            </a:endParaRPr>
          </a:p>
          <a:p>
            <a:pPr indent="0" lvl="0" marL="0" rtl="0" algn="l">
              <a:lnSpc>
                <a:spcPct val="105000"/>
              </a:lnSpc>
              <a:spcBef>
                <a:spcPts val="0"/>
              </a:spcBef>
              <a:spcAft>
                <a:spcPts val="0"/>
              </a:spcAft>
              <a:buNone/>
            </a:pPr>
            <a:r>
              <a:t/>
            </a:r>
            <a:endParaRPr sz="1100">
              <a:solidFill>
                <a:schemeClr val="dk1"/>
              </a:solidFill>
            </a:endParaRPr>
          </a:p>
          <a:p>
            <a:pPr indent="0" lvl="0" marL="0" rtl="0" algn="l">
              <a:lnSpc>
                <a:spcPct val="105000"/>
              </a:lnSpc>
              <a:spcBef>
                <a:spcPts val="0"/>
              </a:spcBef>
              <a:spcAft>
                <a:spcPts val="0"/>
              </a:spcAft>
              <a:buNone/>
            </a:pPr>
            <a:r>
              <a:t/>
            </a:r>
            <a:endParaRPr sz="1100">
              <a:solidFill>
                <a:schemeClr val="dk1"/>
              </a:solidFill>
            </a:endParaRPr>
          </a:p>
          <a:p>
            <a:pPr indent="0" lvl="0" marL="0" rtl="0" algn="l">
              <a:lnSpc>
                <a:spcPct val="105000"/>
              </a:lnSpc>
              <a:spcBef>
                <a:spcPts val="0"/>
              </a:spcBef>
              <a:spcAft>
                <a:spcPts val="0"/>
              </a:spcAft>
              <a:buClr>
                <a:schemeClr val="dk1"/>
              </a:buClr>
              <a:buSzPct val="78571"/>
              <a:buFont typeface="Arial"/>
              <a:buNone/>
            </a:pPr>
            <a:r>
              <a:rPr i="1" lang="en">
                <a:solidFill>
                  <a:srgbClr val="188038"/>
                </a:solidFill>
                <a:latin typeface="Lato"/>
                <a:ea typeface="Lato"/>
                <a:cs typeface="Lato"/>
                <a:sym typeface="Lato"/>
              </a:rPr>
              <a:t>Naive-Bayes </a:t>
            </a:r>
            <a:r>
              <a:rPr i="1" lang="en">
                <a:solidFill>
                  <a:srgbClr val="188038"/>
                </a:solidFill>
                <a:latin typeface="Lato"/>
                <a:ea typeface="Lato"/>
                <a:cs typeface="Lato"/>
                <a:sym typeface="Lato"/>
              </a:rPr>
              <a:t>:</a:t>
            </a:r>
            <a:endParaRPr i="1">
              <a:solidFill>
                <a:srgbClr val="188038"/>
              </a:solidFill>
              <a:latin typeface="Lato"/>
              <a:ea typeface="Lato"/>
              <a:cs typeface="Lato"/>
              <a:sym typeface="Lato"/>
            </a:endParaRPr>
          </a:p>
          <a:p>
            <a:pPr indent="0" lvl="0" marL="0" rtl="0" algn="l">
              <a:lnSpc>
                <a:spcPct val="105000"/>
              </a:lnSpc>
              <a:spcBef>
                <a:spcPts val="0"/>
              </a:spcBef>
              <a:spcAft>
                <a:spcPts val="0"/>
              </a:spcAft>
              <a:buClr>
                <a:schemeClr val="dk1"/>
              </a:buClr>
              <a:buSzPct val="100000"/>
              <a:buFont typeface="Arial"/>
              <a:buNone/>
            </a:pPr>
            <a:r>
              <a:rPr lang="en" sz="1100">
                <a:solidFill>
                  <a:srgbClr val="DB4437"/>
                </a:solidFill>
                <a:latin typeface="Lato"/>
                <a:ea typeface="Lato"/>
                <a:cs typeface="Lato"/>
                <a:sym typeface="Lato"/>
              </a:rPr>
              <a:t>Accuracy - </a:t>
            </a:r>
            <a:r>
              <a:rPr lang="en" sz="1100">
                <a:solidFill>
                  <a:schemeClr val="dk1"/>
                </a:solidFill>
              </a:rPr>
              <a:t>0.981647</a:t>
            </a:r>
            <a:endParaRPr sz="1100">
              <a:solidFill>
                <a:schemeClr val="dk1"/>
              </a:solidFill>
            </a:endParaRPr>
          </a:p>
          <a:p>
            <a:pPr indent="0" lvl="0" marL="0" rtl="0" algn="l">
              <a:lnSpc>
                <a:spcPct val="105000"/>
              </a:lnSpc>
              <a:spcBef>
                <a:spcPts val="0"/>
              </a:spcBef>
              <a:spcAft>
                <a:spcPts val="0"/>
              </a:spcAft>
              <a:buClr>
                <a:schemeClr val="dk1"/>
              </a:buClr>
              <a:buSzPct val="100000"/>
              <a:buFont typeface="Arial"/>
              <a:buNone/>
            </a:pPr>
            <a:r>
              <a:rPr lang="en" sz="1100">
                <a:solidFill>
                  <a:srgbClr val="DB4437"/>
                </a:solidFill>
              </a:rPr>
              <a:t>Precision - </a:t>
            </a:r>
            <a:r>
              <a:rPr lang="en" sz="1100">
                <a:solidFill>
                  <a:schemeClr val="dk1"/>
                </a:solidFill>
                <a:highlight>
                  <a:srgbClr val="F5F5F5"/>
                </a:highlight>
              </a:rPr>
              <a:t>0.977961</a:t>
            </a:r>
            <a:endParaRPr sz="1100">
              <a:solidFill>
                <a:schemeClr val="dk1"/>
              </a:solidFill>
            </a:endParaRPr>
          </a:p>
          <a:p>
            <a:pPr indent="0" lvl="0" marL="0" rtl="0" algn="l">
              <a:lnSpc>
                <a:spcPct val="105000"/>
              </a:lnSpc>
              <a:spcBef>
                <a:spcPts val="0"/>
              </a:spcBef>
              <a:spcAft>
                <a:spcPts val="0"/>
              </a:spcAft>
              <a:buClr>
                <a:schemeClr val="dk1"/>
              </a:buClr>
              <a:buSzPct val="100000"/>
              <a:buFont typeface="Arial"/>
              <a:buNone/>
            </a:pPr>
            <a:r>
              <a:rPr lang="en" sz="1100">
                <a:solidFill>
                  <a:srgbClr val="DB4437"/>
                </a:solidFill>
              </a:rPr>
              <a:t>Recall - </a:t>
            </a:r>
            <a:r>
              <a:rPr lang="en" sz="1100">
                <a:solidFill>
                  <a:schemeClr val="dk1"/>
                </a:solidFill>
                <a:highlight>
                  <a:srgbClr val="F5F5F5"/>
                </a:highlight>
              </a:rPr>
              <a:t>0.914948</a:t>
            </a:r>
            <a:r>
              <a:rPr lang="en" sz="1100">
                <a:solidFill>
                  <a:srgbClr val="DB4437"/>
                </a:solidFill>
              </a:rPr>
              <a:t> </a:t>
            </a:r>
            <a:endParaRPr sz="1100">
              <a:solidFill>
                <a:srgbClr val="DB4437"/>
              </a:solidFill>
            </a:endParaRPr>
          </a:p>
          <a:p>
            <a:pPr indent="0" lvl="0" marL="0" rtl="0" algn="l">
              <a:lnSpc>
                <a:spcPct val="105000"/>
              </a:lnSpc>
              <a:spcBef>
                <a:spcPts val="0"/>
              </a:spcBef>
              <a:spcAft>
                <a:spcPts val="0"/>
              </a:spcAft>
              <a:buNone/>
            </a:pPr>
            <a:r>
              <a:rPr lang="en" sz="1100">
                <a:solidFill>
                  <a:srgbClr val="DB4437"/>
                </a:solidFill>
              </a:rPr>
              <a:t>F-1 Score - </a:t>
            </a:r>
            <a:r>
              <a:rPr lang="en" sz="1100">
                <a:solidFill>
                  <a:schemeClr val="dk1"/>
                </a:solidFill>
                <a:highlight>
                  <a:srgbClr val="F5F5F5"/>
                </a:highlight>
              </a:rPr>
              <a:t>0.945406</a:t>
            </a:r>
            <a:endParaRPr sz="1100">
              <a:solidFill>
                <a:schemeClr val="dk1"/>
              </a:solidFill>
              <a:highlight>
                <a:srgbClr val="F5F5F5"/>
              </a:highlight>
            </a:endParaRPr>
          </a:p>
          <a:p>
            <a:pPr indent="0" lvl="0" marL="0" rtl="0" algn="l">
              <a:lnSpc>
                <a:spcPct val="105000"/>
              </a:lnSpc>
              <a:spcBef>
                <a:spcPts val="0"/>
              </a:spcBef>
              <a:spcAft>
                <a:spcPts val="0"/>
              </a:spcAft>
              <a:buNone/>
            </a:pPr>
            <a:r>
              <a:t/>
            </a:r>
            <a:endParaRPr sz="1100">
              <a:solidFill>
                <a:schemeClr val="dk1"/>
              </a:solidFill>
              <a:highlight>
                <a:srgbClr val="F5F5F5"/>
              </a:highlight>
            </a:endParaRPr>
          </a:p>
          <a:p>
            <a:pPr indent="0" lvl="0" marL="0" rtl="0" algn="l">
              <a:lnSpc>
                <a:spcPct val="105000"/>
              </a:lnSpc>
              <a:spcBef>
                <a:spcPts val="0"/>
              </a:spcBef>
              <a:spcAft>
                <a:spcPts val="0"/>
              </a:spcAft>
              <a:buNone/>
            </a:pPr>
            <a:r>
              <a:t/>
            </a:r>
            <a:endParaRPr sz="1100">
              <a:solidFill>
                <a:schemeClr val="dk1"/>
              </a:solidFill>
              <a:highlight>
                <a:srgbClr val="F5F5F5"/>
              </a:highlight>
            </a:endParaRPr>
          </a:p>
          <a:p>
            <a:pPr indent="0" lvl="0" marL="0" rtl="0" algn="l">
              <a:lnSpc>
                <a:spcPct val="105000"/>
              </a:lnSpc>
              <a:spcBef>
                <a:spcPts val="0"/>
              </a:spcBef>
              <a:spcAft>
                <a:spcPts val="0"/>
              </a:spcAft>
              <a:buNone/>
            </a:pPr>
            <a:r>
              <a:rPr i="1" lang="en">
                <a:solidFill>
                  <a:srgbClr val="188038"/>
                </a:solidFill>
                <a:latin typeface="Lato"/>
                <a:ea typeface="Lato"/>
                <a:cs typeface="Lato"/>
                <a:sym typeface="Lato"/>
              </a:rPr>
              <a:t>Decision Tree :</a:t>
            </a:r>
            <a:endParaRPr i="1">
              <a:solidFill>
                <a:srgbClr val="188038"/>
              </a:solidFill>
              <a:latin typeface="Lato"/>
              <a:ea typeface="Lato"/>
              <a:cs typeface="Lato"/>
              <a:sym typeface="Lato"/>
            </a:endParaRPr>
          </a:p>
          <a:p>
            <a:pPr indent="0" lvl="0" marL="0" rtl="0" algn="l">
              <a:lnSpc>
                <a:spcPct val="105000"/>
              </a:lnSpc>
              <a:spcBef>
                <a:spcPts val="0"/>
              </a:spcBef>
              <a:spcAft>
                <a:spcPts val="0"/>
              </a:spcAft>
              <a:buNone/>
            </a:pPr>
            <a:r>
              <a:rPr lang="en" sz="1100">
                <a:solidFill>
                  <a:srgbClr val="DB4437"/>
                </a:solidFill>
                <a:latin typeface="Lato"/>
                <a:ea typeface="Lato"/>
                <a:cs typeface="Lato"/>
                <a:sym typeface="Lato"/>
              </a:rPr>
              <a:t>Accuracy - </a:t>
            </a:r>
            <a:r>
              <a:rPr lang="en" sz="1100">
                <a:solidFill>
                  <a:schemeClr val="dk1"/>
                </a:solidFill>
                <a:highlight>
                  <a:srgbClr val="F5F5F5"/>
                </a:highlight>
              </a:rPr>
              <a:t>0.980304</a:t>
            </a:r>
            <a:endParaRPr sz="1100">
              <a:solidFill>
                <a:schemeClr val="dk1"/>
              </a:solidFill>
            </a:endParaRPr>
          </a:p>
          <a:p>
            <a:pPr indent="0" lvl="0" marL="0" rtl="0" algn="l">
              <a:lnSpc>
                <a:spcPct val="105000"/>
              </a:lnSpc>
              <a:spcBef>
                <a:spcPts val="0"/>
              </a:spcBef>
              <a:spcAft>
                <a:spcPts val="0"/>
              </a:spcAft>
              <a:buNone/>
            </a:pPr>
            <a:r>
              <a:rPr lang="en" sz="1100">
                <a:solidFill>
                  <a:srgbClr val="DB4437"/>
                </a:solidFill>
              </a:rPr>
              <a:t>Precision - </a:t>
            </a:r>
            <a:r>
              <a:rPr lang="en" sz="1100">
                <a:solidFill>
                  <a:schemeClr val="dk1"/>
                </a:solidFill>
                <a:highlight>
                  <a:srgbClr val="F5F5F5"/>
                </a:highlight>
              </a:rPr>
              <a:t>0.957447</a:t>
            </a:r>
            <a:endParaRPr sz="1100">
              <a:solidFill>
                <a:schemeClr val="dk1"/>
              </a:solidFill>
            </a:endParaRPr>
          </a:p>
          <a:p>
            <a:pPr indent="0" lvl="0" marL="0" rtl="0" algn="l">
              <a:lnSpc>
                <a:spcPct val="105000"/>
              </a:lnSpc>
              <a:spcBef>
                <a:spcPts val="0"/>
              </a:spcBef>
              <a:spcAft>
                <a:spcPts val="0"/>
              </a:spcAft>
              <a:buNone/>
            </a:pPr>
            <a:r>
              <a:rPr lang="en" sz="1100">
                <a:solidFill>
                  <a:srgbClr val="DB4437"/>
                </a:solidFill>
              </a:rPr>
              <a:t>Recall - </a:t>
            </a:r>
            <a:r>
              <a:rPr lang="en" sz="1100">
                <a:solidFill>
                  <a:schemeClr val="dk1"/>
                </a:solidFill>
                <a:highlight>
                  <a:srgbClr val="F5F5F5"/>
                </a:highlight>
              </a:rPr>
              <a:t>0.927835</a:t>
            </a:r>
            <a:endParaRPr sz="1100">
              <a:solidFill>
                <a:srgbClr val="DB4437"/>
              </a:solidFill>
            </a:endParaRPr>
          </a:p>
          <a:p>
            <a:pPr indent="0" lvl="0" marL="0" rtl="0" algn="l">
              <a:lnSpc>
                <a:spcPct val="105000"/>
              </a:lnSpc>
              <a:spcBef>
                <a:spcPts val="0"/>
              </a:spcBef>
              <a:spcAft>
                <a:spcPts val="0"/>
              </a:spcAft>
              <a:buNone/>
            </a:pPr>
            <a:r>
              <a:rPr lang="en" sz="1100">
                <a:solidFill>
                  <a:srgbClr val="DB4437"/>
                </a:solidFill>
              </a:rPr>
              <a:t>F-1 Score - </a:t>
            </a:r>
            <a:r>
              <a:rPr lang="en" sz="1100">
                <a:solidFill>
                  <a:schemeClr val="dk1"/>
                </a:solidFill>
              </a:rPr>
              <a:t>0.942408</a:t>
            </a:r>
            <a:endParaRPr sz="1100">
              <a:solidFill>
                <a:schemeClr val="dk1"/>
              </a:solidFill>
            </a:endParaRPr>
          </a:p>
          <a:p>
            <a:pPr indent="0" lvl="0" marL="0" rtl="0" algn="l">
              <a:lnSpc>
                <a:spcPct val="105000"/>
              </a:lnSpc>
              <a:spcBef>
                <a:spcPts val="0"/>
              </a:spcBef>
              <a:spcAft>
                <a:spcPts val="0"/>
              </a:spcAft>
              <a:buNone/>
            </a:pPr>
            <a:r>
              <a:t/>
            </a:r>
            <a:endParaRPr sz="1100">
              <a:solidFill>
                <a:schemeClr val="dk1"/>
              </a:solidFill>
            </a:endParaRPr>
          </a:p>
          <a:p>
            <a:pPr indent="0" lvl="0" marL="0" rtl="0" algn="l">
              <a:lnSpc>
                <a:spcPct val="105000"/>
              </a:lnSpc>
              <a:spcBef>
                <a:spcPts val="0"/>
              </a:spcBef>
              <a:spcAft>
                <a:spcPts val="0"/>
              </a:spcAft>
              <a:buNone/>
            </a:pPr>
            <a:r>
              <a:t/>
            </a:r>
            <a:endParaRPr sz="1100">
              <a:solidFill>
                <a:schemeClr val="dk1"/>
              </a:solidFill>
            </a:endParaRPr>
          </a:p>
          <a:p>
            <a:pPr indent="0" lvl="0" marL="0" rtl="0" algn="l">
              <a:lnSpc>
                <a:spcPct val="105000"/>
              </a:lnSpc>
              <a:spcBef>
                <a:spcPts val="0"/>
              </a:spcBef>
              <a:spcAft>
                <a:spcPts val="0"/>
              </a:spcAft>
              <a:buNone/>
            </a:pPr>
            <a:r>
              <a:rPr i="1" lang="en">
                <a:solidFill>
                  <a:srgbClr val="188038"/>
                </a:solidFill>
                <a:latin typeface="Lato"/>
                <a:ea typeface="Lato"/>
                <a:cs typeface="Lato"/>
                <a:sym typeface="Lato"/>
              </a:rPr>
              <a:t>Random Forest :</a:t>
            </a:r>
            <a:endParaRPr i="1">
              <a:solidFill>
                <a:srgbClr val="188038"/>
              </a:solidFill>
              <a:latin typeface="Lato"/>
              <a:ea typeface="Lato"/>
              <a:cs typeface="Lato"/>
              <a:sym typeface="Lato"/>
            </a:endParaRPr>
          </a:p>
          <a:p>
            <a:pPr indent="0" lvl="0" marL="0" rtl="0" algn="l">
              <a:lnSpc>
                <a:spcPct val="105000"/>
              </a:lnSpc>
              <a:spcBef>
                <a:spcPts val="0"/>
              </a:spcBef>
              <a:spcAft>
                <a:spcPts val="0"/>
              </a:spcAft>
              <a:buNone/>
            </a:pPr>
            <a:r>
              <a:rPr lang="en" sz="1100">
                <a:solidFill>
                  <a:srgbClr val="DB4437"/>
                </a:solidFill>
                <a:latin typeface="Lato"/>
                <a:ea typeface="Lato"/>
                <a:cs typeface="Lato"/>
                <a:sym typeface="Lato"/>
              </a:rPr>
              <a:t>Accuracy - </a:t>
            </a:r>
            <a:r>
              <a:rPr lang="en" sz="1100">
                <a:solidFill>
                  <a:schemeClr val="dk1"/>
                </a:solidFill>
              </a:rPr>
              <a:t>0.981647</a:t>
            </a:r>
            <a:endParaRPr sz="1100">
              <a:solidFill>
                <a:schemeClr val="dk1"/>
              </a:solidFill>
            </a:endParaRPr>
          </a:p>
          <a:p>
            <a:pPr indent="0" lvl="0" marL="0" rtl="0" algn="l">
              <a:lnSpc>
                <a:spcPct val="105000"/>
              </a:lnSpc>
              <a:spcBef>
                <a:spcPts val="0"/>
              </a:spcBef>
              <a:spcAft>
                <a:spcPts val="0"/>
              </a:spcAft>
              <a:buNone/>
            </a:pPr>
            <a:r>
              <a:rPr lang="en" sz="1100">
                <a:solidFill>
                  <a:srgbClr val="DB4437"/>
                </a:solidFill>
              </a:rPr>
              <a:t>Precision - </a:t>
            </a:r>
            <a:r>
              <a:rPr lang="en" sz="1100">
                <a:solidFill>
                  <a:schemeClr val="dk1"/>
                </a:solidFill>
                <a:highlight>
                  <a:srgbClr val="F5F5F5"/>
                </a:highlight>
              </a:rPr>
              <a:t>0.977961</a:t>
            </a:r>
            <a:endParaRPr sz="1100">
              <a:solidFill>
                <a:schemeClr val="dk1"/>
              </a:solidFill>
            </a:endParaRPr>
          </a:p>
          <a:p>
            <a:pPr indent="0" lvl="0" marL="0" rtl="0" algn="l">
              <a:lnSpc>
                <a:spcPct val="105000"/>
              </a:lnSpc>
              <a:spcBef>
                <a:spcPts val="0"/>
              </a:spcBef>
              <a:spcAft>
                <a:spcPts val="0"/>
              </a:spcAft>
              <a:buNone/>
            </a:pPr>
            <a:r>
              <a:rPr lang="en" sz="1100">
                <a:solidFill>
                  <a:srgbClr val="DB4437"/>
                </a:solidFill>
              </a:rPr>
              <a:t>Recall - </a:t>
            </a:r>
            <a:r>
              <a:rPr lang="en" sz="1100">
                <a:solidFill>
                  <a:schemeClr val="dk1"/>
                </a:solidFill>
                <a:highlight>
                  <a:srgbClr val="F5F5F5"/>
                </a:highlight>
              </a:rPr>
              <a:t>0.914948</a:t>
            </a:r>
            <a:r>
              <a:rPr lang="en" sz="1100">
                <a:solidFill>
                  <a:srgbClr val="DB4437"/>
                </a:solidFill>
              </a:rPr>
              <a:t> </a:t>
            </a:r>
            <a:endParaRPr sz="1100">
              <a:solidFill>
                <a:srgbClr val="DB4437"/>
              </a:solidFill>
            </a:endParaRPr>
          </a:p>
          <a:p>
            <a:pPr indent="0" lvl="0" marL="0" rtl="0" algn="l">
              <a:lnSpc>
                <a:spcPct val="105000"/>
              </a:lnSpc>
              <a:spcBef>
                <a:spcPts val="0"/>
              </a:spcBef>
              <a:spcAft>
                <a:spcPts val="0"/>
              </a:spcAft>
              <a:buNone/>
            </a:pPr>
            <a:r>
              <a:rPr lang="en" sz="1100">
                <a:solidFill>
                  <a:srgbClr val="DB4437"/>
                </a:solidFill>
              </a:rPr>
              <a:t>F-1 Score - </a:t>
            </a:r>
            <a:r>
              <a:rPr lang="en" sz="1100">
                <a:solidFill>
                  <a:schemeClr val="dk1"/>
                </a:solidFill>
                <a:highlight>
                  <a:srgbClr val="F5F5F5"/>
                </a:highlight>
              </a:rPr>
              <a:t>0.945406</a:t>
            </a:r>
            <a:endParaRPr sz="1100">
              <a:solidFill>
                <a:schemeClr val="dk1"/>
              </a:solidFill>
              <a:highlight>
                <a:srgbClr val="F5F5F5"/>
              </a:highlight>
            </a:endParaRPr>
          </a:p>
          <a:p>
            <a:pPr indent="0" lvl="0" marL="0" rtl="0" algn="l">
              <a:lnSpc>
                <a:spcPct val="105000"/>
              </a:lnSpc>
              <a:spcBef>
                <a:spcPts val="0"/>
              </a:spcBef>
              <a:spcAft>
                <a:spcPts val="0"/>
              </a:spcAft>
              <a:buNone/>
            </a:pPr>
            <a:r>
              <a:t/>
            </a:r>
            <a:endParaRPr sz="1100">
              <a:solidFill>
                <a:schemeClr val="dk1"/>
              </a:solidFill>
              <a:highlight>
                <a:srgbClr val="F5F5F5"/>
              </a:highlight>
            </a:endParaRPr>
          </a:p>
          <a:p>
            <a:pPr indent="0" lvl="0" marL="0" rtl="0" algn="l">
              <a:lnSpc>
                <a:spcPct val="105000"/>
              </a:lnSpc>
              <a:spcBef>
                <a:spcPts val="0"/>
              </a:spcBef>
              <a:spcAft>
                <a:spcPts val="0"/>
              </a:spcAft>
              <a:buNone/>
            </a:pPr>
            <a:r>
              <a:t/>
            </a:r>
            <a:endParaRPr sz="1100">
              <a:solidFill>
                <a:schemeClr val="dk1"/>
              </a:solidFill>
              <a:highlight>
                <a:srgbClr val="F5F5F5"/>
              </a:highlight>
            </a:endParaRPr>
          </a:p>
          <a:p>
            <a:pPr indent="0" lvl="0" marL="0" rtl="0" algn="l">
              <a:lnSpc>
                <a:spcPct val="105000"/>
              </a:lnSpc>
              <a:spcBef>
                <a:spcPts val="0"/>
              </a:spcBef>
              <a:spcAft>
                <a:spcPts val="0"/>
              </a:spcAft>
              <a:buNone/>
            </a:pPr>
            <a:r>
              <a:rPr i="1" lang="en">
                <a:solidFill>
                  <a:srgbClr val="188038"/>
                </a:solidFill>
                <a:latin typeface="Lato"/>
                <a:ea typeface="Lato"/>
                <a:cs typeface="Lato"/>
                <a:sym typeface="Lato"/>
              </a:rPr>
              <a:t>XGB Classifier :</a:t>
            </a:r>
            <a:endParaRPr i="1">
              <a:solidFill>
                <a:srgbClr val="188038"/>
              </a:solidFill>
              <a:latin typeface="Lato"/>
              <a:ea typeface="Lato"/>
              <a:cs typeface="Lato"/>
              <a:sym typeface="Lato"/>
            </a:endParaRPr>
          </a:p>
          <a:p>
            <a:pPr indent="0" lvl="0" marL="0" rtl="0" algn="l">
              <a:lnSpc>
                <a:spcPct val="105000"/>
              </a:lnSpc>
              <a:spcBef>
                <a:spcPts val="0"/>
              </a:spcBef>
              <a:spcAft>
                <a:spcPts val="0"/>
              </a:spcAft>
              <a:buNone/>
            </a:pPr>
            <a:r>
              <a:rPr lang="en" sz="1100">
                <a:solidFill>
                  <a:srgbClr val="DB4437"/>
                </a:solidFill>
                <a:latin typeface="Lato"/>
                <a:ea typeface="Lato"/>
                <a:cs typeface="Lato"/>
                <a:sym typeface="Lato"/>
              </a:rPr>
              <a:t>Accuracy - </a:t>
            </a:r>
            <a:r>
              <a:rPr lang="en" sz="1100">
                <a:solidFill>
                  <a:schemeClr val="dk1"/>
                </a:solidFill>
                <a:highlight>
                  <a:srgbClr val="FFFFFF"/>
                </a:highlight>
              </a:rPr>
              <a:t>0.984333</a:t>
            </a:r>
            <a:endParaRPr sz="1100">
              <a:solidFill>
                <a:schemeClr val="dk1"/>
              </a:solidFill>
            </a:endParaRPr>
          </a:p>
          <a:p>
            <a:pPr indent="0" lvl="0" marL="0" rtl="0" algn="l">
              <a:lnSpc>
                <a:spcPct val="105000"/>
              </a:lnSpc>
              <a:spcBef>
                <a:spcPts val="0"/>
              </a:spcBef>
              <a:spcAft>
                <a:spcPts val="0"/>
              </a:spcAft>
              <a:buNone/>
            </a:pPr>
            <a:r>
              <a:rPr lang="en" sz="1100">
                <a:solidFill>
                  <a:srgbClr val="DB4437"/>
                </a:solidFill>
              </a:rPr>
              <a:t>Precision - </a:t>
            </a:r>
            <a:r>
              <a:rPr lang="en" sz="1100">
                <a:solidFill>
                  <a:schemeClr val="dk1"/>
                </a:solidFill>
                <a:highlight>
                  <a:srgbClr val="FFFFFF"/>
                </a:highlight>
              </a:rPr>
              <a:t>0.980926</a:t>
            </a:r>
            <a:endParaRPr sz="1100">
              <a:solidFill>
                <a:schemeClr val="dk1"/>
              </a:solidFill>
            </a:endParaRPr>
          </a:p>
          <a:p>
            <a:pPr indent="0" lvl="0" marL="0" rtl="0" algn="l">
              <a:lnSpc>
                <a:spcPct val="105000"/>
              </a:lnSpc>
              <a:spcBef>
                <a:spcPts val="0"/>
              </a:spcBef>
              <a:spcAft>
                <a:spcPts val="0"/>
              </a:spcAft>
              <a:buNone/>
            </a:pPr>
            <a:r>
              <a:rPr lang="en" sz="1100">
                <a:solidFill>
                  <a:srgbClr val="DB4437"/>
                </a:solidFill>
              </a:rPr>
              <a:t>Recall - </a:t>
            </a:r>
            <a:r>
              <a:rPr lang="en" sz="1100">
                <a:solidFill>
                  <a:schemeClr val="dk1"/>
                </a:solidFill>
                <a:highlight>
                  <a:srgbClr val="FFFFFF"/>
                </a:highlight>
              </a:rPr>
              <a:t>0.927835</a:t>
            </a:r>
            <a:endParaRPr sz="1100">
              <a:solidFill>
                <a:srgbClr val="DB4437"/>
              </a:solidFill>
            </a:endParaRPr>
          </a:p>
          <a:p>
            <a:pPr indent="0" lvl="0" marL="0" rtl="0" algn="l">
              <a:lnSpc>
                <a:spcPct val="105000"/>
              </a:lnSpc>
              <a:spcBef>
                <a:spcPts val="0"/>
              </a:spcBef>
              <a:spcAft>
                <a:spcPts val="0"/>
              </a:spcAft>
              <a:buNone/>
            </a:pPr>
            <a:r>
              <a:rPr lang="en" sz="1100">
                <a:solidFill>
                  <a:srgbClr val="DB4437"/>
                </a:solidFill>
              </a:rPr>
              <a:t>F-1 Score - </a:t>
            </a:r>
            <a:r>
              <a:rPr lang="en" sz="1100">
                <a:solidFill>
                  <a:schemeClr val="dk1"/>
                </a:solidFill>
                <a:highlight>
                  <a:srgbClr val="FFFFFF"/>
                </a:highlight>
              </a:rPr>
              <a:t>0.953642</a:t>
            </a:r>
            <a:endParaRPr sz="1100">
              <a:solidFill>
                <a:schemeClr val="dk1"/>
              </a:solidFill>
              <a:highlight>
                <a:srgbClr val="FFFFFF"/>
              </a:highlight>
            </a:endParaRPr>
          </a:p>
          <a:p>
            <a:pPr indent="0" lvl="0" marL="0" rtl="0" algn="l">
              <a:lnSpc>
                <a:spcPct val="105000"/>
              </a:lnSpc>
              <a:spcBef>
                <a:spcPts val="0"/>
              </a:spcBef>
              <a:spcAft>
                <a:spcPts val="0"/>
              </a:spcAft>
              <a:buNone/>
            </a:pPr>
            <a:r>
              <a:rPr lang="en" sz="1100">
                <a:solidFill>
                  <a:schemeClr val="dk1"/>
                </a:solidFill>
                <a:highlight>
                  <a:srgbClr val="FFFFFF"/>
                </a:highlight>
              </a:rPr>
              <a:t>Recommendations :</a:t>
            </a:r>
            <a:endParaRPr sz="1100">
              <a:solidFill>
                <a:schemeClr val="dk1"/>
              </a:solidFill>
              <a:highlight>
                <a:srgbClr val="FFFFFF"/>
              </a:highlight>
            </a:endParaRPr>
          </a:p>
          <a:p>
            <a:pPr indent="0" lvl="0" marL="0" rtl="0" algn="l">
              <a:lnSpc>
                <a:spcPct val="105000"/>
              </a:lnSpc>
              <a:spcBef>
                <a:spcPts val="0"/>
              </a:spcBef>
              <a:spcAft>
                <a:spcPts val="0"/>
              </a:spcAft>
              <a:buNone/>
            </a:pPr>
            <a:r>
              <a:rPr lang="en" sz="1100">
                <a:solidFill>
                  <a:schemeClr val="dk1"/>
                </a:solidFill>
                <a:highlight>
                  <a:srgbClr val="FFFFFF"/>
                </a:highlight>
              </a:rPr>
              <a:t>1. Since it has been found that employees working for (3,4) projects have better 'sat_level' and better 'last_eval' than employees working for 2 projects, the manager of that group (with 2 projects) should introspect and look at the managerial stability achieved by other manager (3,4) and look for the missing spark in his team. If the employees working for (3,4) projects are happier, scores better last_eval scores than those working for 2 projects then there is a serious issue that needs to be solved within the group. Also it has been found that employees working for 2 projects have higher 'avg_monthly_hrs' than those working for (3,4,5) projects. Hence this 'avg_monthly_hrs' needs to be reduced for employees working 2 projects.</a:t>
            </a:r>
            <a:endParaRPr sz="1100">
              <a:solidFill>
                <a:schemeClr val="dk1"/>
              </a:solidFill>
              <a:highlight>
                <a:srgbClr val="FFFFFF"/>
              </a:highlight>
            </a:endParaRPr>
          </a:p>
          <a:p>
            <a:pPr indent="0" lvl="0" marL="0" rtl="0" algn="l">
              <a:lnSpc>
                <a:spcPct val="105000"/>
              </a:lnSpc>
              <a:spcBef>
                <a:spcPts val="0"/>
              </a:spcBef>
              <a:spcAft>
                <a:spcPts val="0"/>
              </a:spcAft>
              <a:buNone/>
            </a:pPr>
            <a:r>
              <a:rPr lang="en" sz="1100">
                <a:solidFill>
                  <a:schemeClr val="dk1"/>
                </a:solidFill>
                <a:highlight>
                  <a:srgbClr val="FFFFFF"/>
                </a:highlight>
              </a:rPr>
              <a:t>2. Employees seem to be having a decrease in 'sat_level' as the 'time_spend_company' increases indicating the lack of enthusiasm among senior employees. This could be directly related to other variable 'promotion_last_5years'. Employees do feel that they need to be promoted. </a:t>
            </a:r>
            <a:endParaRPr sz="1100">
              <a:solidFill>
                <a:schemeClr val="dk1"/>
              </a:solidFill>
              <a:highlight>
                <a:srgbClr val="FFFFFF"/>
              </a:highlight>
            </a:endParaRPr>
          </a:p>
          <a:p>
            <a:pPr indent="0" lvl="0" marL="0" rtl="0" algn="l">
              <a:lnSpc>
                <a:spcPct val="105000"/>
              </a:lnSpc>
              <a:spcBef>
                <a:spcPts val="0"/>
              </a:spcBef>
              <a:spcAft>
                <a:spcPts val="0"/>
              </a:spcAft>
              <a:buNone/>
            </a:pPr>
            <a:r>
              <a:rPr lang="en" sz="1100">
                <a:solidFill>
                  <a:schemeClr val="dk1"/>
                </a:solidFill>
                <a:highlight>
                  <a:srgbClr val="FFFFFF"/>
                </a:highlight>
              </a:rPr>
              <a:t>3. Employees working overtime are not appreciated enough as large section of employees working for 215 to 325 'avg_monthly_hrs' have left.</a:t>
            </a:r>
            <a:endParaRPr sz="1100">
              <a:solidFill>
                <a:schemeClr val="dk1"/>
              </a:solidFill>
              <a:highlight>
                <a:srgbClr val="FFFFFF"/>
              </a:highlight>
            </a:endParaRPr>
          </a:p>
          <a:p>
            <a:pPr indent="0" lvl="0" marL="0" rtl="0" algn="l">
              <a:lnSpc>
                <a:spcPct val="105000"/>
              </a:lnSpc>
              <a:spcBef>
                <a:spcPts val="0"/>
              </a:spcBef>
              <a:spcAft>
                <a:spcPts val="0"/>
              </a:spcAft>
              <a:buNone/>
            </a:pPr>
            <a:r>
              <a:rPr lang="en" sz="1100">
                <a:solidFill>
                  <a:schemeClr val="dk1"/>
                </a:solidFill>
                <a:highlight>
                  <a:srgbClr val="FFFFFF"/>
                </a:highlight>
              </a:rPr>
              <a:t>4. Also it has been found that a large section of employees working less 'avg_monthly_hrs' have left and therefore those employees working less need to be inspired to work hard for rewards and could ensure their stay.</a:t>
            </a:r>
            <a:endParaRPr sz="1100">
              <a:solidFill>
                <a:schemeClr val="dk1"/>
              </a:solidFill>
              <a:highlight>
                <a:srgbClr val="FFFFFF"/>
              </a:highlight>
            </a:endParaRPr>
          </a:p>
          <a:p>
            <a:pPr indent="0" lvl="0" marL="0" rtl="0" algn="l">
              <a:lnSpc>
                <a:spcPct val="105000"/>
              </a:lnSpc>
              <a:spcBef>
                <a:spcPts val="0"/>
              </a:spcBef>
              <a:spcAft>
                <a:spcPts val="0"/>
              </a:spcAft>
              <a:buNone/>
            </a:pPr>
            <a:r>
              <a:t/>
            </a:r>
            <a:endParaRPr sz="1100">
              <a:solidFill>
                <a:schemeClr val="dk1"/>
              </a:solidFill>
              <a:highlight>
                <a:srgbClr val="FFFFFF"/>
              </a:highlight>
            </a:endParaRPr>
          </a:p>
          <a:p>
            <a:pPr indent="0" lvl="0" marL="0" rtl="0" algn="l">
              <a:lnSpc>
                <a:spcPct val="105000"/>
              </a:lnSpc>
              <a:spcBef>
                <a:spcPts val="0"/>
              </a:spcBef>
              <a:spcAft>
                <a:spcPts val="0"/>
              </a:spcAft>
              <a:buNone/>
            </a:pPr>
            <a:r>
              <a:rPr lang="en" sz="1100">
                <a:solidFill>
                  <a:schemeClr val="dk1"/>
                </a:solidFill>
                <a:highlight>
                  <a:srgbClr val="FFFFFF"/>
                </a:highlight>
              </a:rPr>
              <a:t>Yes i totally think that my models based on XGBClassifier(), RandomForestClassifier() and DecisionTreeClassifier() could be improved with feature engineering. We could find the variables of utmost imporance usuing their Gini Index or Information Gain(IG) and then modify our model based on our findings on the 'best split'.</a:t>
            </a:r>
            <a:endParaRPr sz="1100">
              <a:solidFill>
                <a:schemeClr val="dk1"/>
              </a:solidFill>
              <a:highlight>
                <a:srgbClr val="FFFFFF"/>
              </a:highlight>
            </a:endParaRPr>
          </a:p>
          <a:p>
            <a:pPr indent="0" lvl="0" marL="0" rtl="0" algn="l">
              <a:lnSpc>
                <a:spcPct val="105000"/>
              </a:lnSpc>
              <a:spcBef>
                <a:spcPts val="0"/>
              </a:spcBef>
              <a:spcAft>
                <a:spcPts val="0"/>
              </a:spcAft>
              <a:buNone/>
            </a:pPr>
            <a:r>
              <a:t/>
            </a:r>
            <a:endParaRPr sz="1100">
              <a:solidFill>
                <a:schemeClr val="dk1"/>
              </a:solidFill>
              <a:highlight>
                <a:srgbClr val="FFFFFF"/>
              </a:highlight>
            </a:endParaRPr>
          </a:p>
          <a:p>
            <a:pPr indent="0" lvl="0" marL="0" rtl="0" algn="l">
              <a:lnSpc>
                <a:spcPct val="105000"/>
              </a:lnSpc>
              <a:spcBef>
                <a:spcPts val="0"/>
              </a:spcBef>
              <a:spcAft>
                <a:spcPts val="0"/>
              </a:spcAft>
              <a:buNone/>
            </a:pPr>
            <a:r>
              <a:t/>
            </a:r>
            <a:endParaRPr sz="1100">
              <a:solidFill>
                <a:schemeClr val="dk1"/>
              </a:solidFill>
              <a:highlight>
                <a:srgbClr val="FFFFFF"/>
              </a:highlight>
            </a:endParaRPr>
          </a:p>
          <a:p>
            <a:pPr indent="0" lvl="0" marL="0" rtl="0" algn="l">
              <a:lnSpc>
                <a:spcPct val="105000"/>
              </a:lnSpc>
              <a:spcBef>
                <a:spcPts val="0"/>
              </a:spcBef>
              <a:spcAft>
                <a:spcPts val="0"/>
              </a:spcAft>
              <a:buClr>
                <a:schemeClr val="dk1"/>
              </a:buClr>
              <a:buSzPct val="68750"/>
              <a:buFont typeface="Arial"/>
              <a:buNone/>
            </a:pPr>
            <a:r>
              <a:rPr lang="en" sz="1600">
                <a:solidFill>
                  <a:schemeClr val="dk1"/>
                </a:solidFill>
                <a:highlight>
                  <a:srgbClr val="FFFFFF"/>
                </a:highlight>
              </a:rPr>
              <a:t>Hence we can conclude that with XGB Classifier(), we get high metrics for our prediction of whether an employee ‘leaves’ Salifort motors.</a:t>
            </a:r>
            <a:endParaRPr sz="1600">
              <a:solidFill>
                <a:schemeClr val="dk1"/>
              </a:solidFill>
              <a:highlight>
                <a:srgbClr val="FFFFFF"/>
              </a:highlight>
            </a:endParaRPr>
          </a:p>
        </p:txBody>
      </p:sp>
      <p:grpSp>
        <p:nvGrpSpPr>
          <p:cNvPr id="445" name="Google Shape;445;p19"/>
          <p:cNvGrpSpPr/>
          <p:nvPr/>
        </p:nvGrpSpPr>
        <p:grpSpPr>
          <a:xfrm>
            <a:off x="188700" y="3"/>
            <a:ext cx="7583700" cy="2251579"/>
            <a:chOff x="188700" y="665125"/>
            <a:chExt cx="7583700" cy="771300"/>
          </a:xfrm>
        </p:grpSpPr>
        <p:sp>
          <p:nvSpPr>
            <p:cNvPr id="446" name="Google Shape;446;p19"/>
            <p:cNvSpPr txBox="1"/>
            <p:nvPr/>
          </p:nvSpPr>
          <p:spPr>
            <a:xfrm>
              <a:off x="188700" y="665125"/>
              <a:ext cx="75837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Predicting if an employee ‘leaves’ Salifort Motors Company.</a:t>
              </a:r>
              <a:endParaRPr sz="1900">
                <a:solidFill>
                  <a:srgbClr val="000000"/>
                </a:solidFill>
                <a:latin typeface="Google Sans SemiBold"/>
                <a:ea typeface="Google Sans SemiBold"/>
                <a:cs typeface="Google Sans SemiBold"/>
                <a:sym typeface="Google Sans SemiBold"/>
              </a:endParaRPr>
            </a:p>
          </p:txBody>
        </p:sp>
        <p:sp>
          <p:nvSpPr>
            <p:cNvPr id="447" name="Google Shape;447;p19"/>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Dataset - </a:t>
              </a:r>
              <a:r>
                <a:rPr b="1" lang="en" sz="1050">
                  <a:solidFill>
                    <a:srgbClr val="188038"/>
                  </a:solidFill>
                  <a:highlight>
                    <a:srgbClr val="EFF0F1"/>
                  </a:highlight>
                  <a:latin typeface="Roboto Mono"/>
                  <a:ea typeface="Roboto Mono"/>
                  <a:cs typeface="Roboto Mono"/>
                  <a:sym typeface="Roboto Mono"/>
                </a:rPr>
                <a:t>HR_capstone_dataset.csv</a:t>
              </a:r>
              <a:endParaRPr b="1" sz="1050">
                <a:solidFill>
                  <a:srgbClr val="188038"/>
                </a:solidFill>
                <a:highlight>
                  <a:srgbClr val="EFF0F1"/>
                </a:highlight>
                <a:latin typeface="Roboto Mono"/>
                <a:ea typeface="Roboto Mono"/>
                <a:cs typeface="Roboto Mono"/>
                <a:sym typeface="Roboto Mono"/>
              </a:endParaRPr>
            </a:p>
            <a:p>
              <a:pPr indent="0" lvl="0" marL="0" rtl="0" algn="l">
                <a:spcBef>
                  <a:spcPts val="1200"/>
                </a:spcBef>
                <a:spcAft>
                  <a:spcPts val="1200"/>
                </a:spcAft>
                <a:buNone/>
              </a:pPr>
              <a:r>
                <a:rPr b="1" lang="en" sz="1050">
                  <a:solidFill>
                    <a:schemeClr val="accent2"/>
                  </a:solidFill>
                  <a:highlight>
                    <a:srgbClr val="EFF0F1"/>
                  </a:highlight>
                  <a:latin typeface="Roboto Mono"/>
                  <a:ea typeface="Roboto Mono"/>
                  <a:cs typeface="Roboto Mono"/>
                  <a:sym typeface="Roboto Mono"/>
                </a:rPr>
                <a:t>Classifier used - </a:t>
              </a:r>
              <a:r>
                <a:rPr b="1" lang="en" sz="1050">
                  <a:solidFill>
                    <a:srgbClr val="188038"/>
                  </a:solidFill>
                  <a:highlight>
                    <a:srgbClr val="EFF0F1"/>
                  </a:highlight>
                  <a:latin typeface="Roboto Mono"/>
                  <a:ea typeface="Roboto Mono"/>
                  <a:cs typeface="Roboto Mono"/>
                  <a:sym typeface="Roboto Mono"/>
                </a:rPr>
                <a:t>LogisticRegression(), GaussianNB(), DecisionTreeCLassifier(), RandomForestClassifier() and XGBClassifier</a:t>
              </a:r>
              <a:endParaRPr b="1" sz="1050">
                <a:solidFill>
                  <a:srgbClr val="188038"/>
                </a:solidFill>
                <a:highlight>
                  <a:srgbClr val="EFF0F1"/>
                </a:highlight>
                <a:latin typeface="Roboto Mono"/>
                <a:ea typeface="Roboto Mono"/>
                <a:cs typeface="Roboto Mono"/>
                <a:sym typeface="Roboto Mono"/>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20"/>
          <p:cNvSpPr/>
          <p:nvPr>
            <p:ph idx="2" type="pic"/>
          </p:nvPr>
        </p:nvSpPr>
        <p:spPr>
          <a:xfrm>
            <a:off x="4076163" y="6199700"/>
            <a:ext cx="3035400" cy="2495700"/>
          </a:xfrm>
          <a:prstGeom prst="rect">
            <a:avLst/>
          </a:prstGeom>
        </p:spPr>
      </p:sp>
      <p:grpSp>
        <p:nvGrpSpPr>
          <p:cNvPr id="453" name="Google Shape;453;p20"/>
          <p:cNvGrpSpPr/>
          <p:nvPr/>
        </p:nvGrpSpPr>
        <p:grpSpPr>
          <a:xfrm>
            <a:off x="404725" y="508525"/>
            <a:ext cx="5190000" cy="771300"/>
            <a:chOff x="188700" y="665125"/>
            <a:chExt cx="5190000" cy="771300"/>
          </a:xfrm>
        </p:grpSpPr>
        <p:sp>
          <p:nvSpPr>
            <p:cNvPr id="454" name="Google Shape;454;p20"/>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55" name="Google Shape;455;p20"/>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21"/>
          <p:cNvSpPr txBox="1"/>
          <p:nvPr/>
        </p:nvSpPr>
        <p:spPr>
          <a:xfrm>
            <a:off x="4467025" y="6764100"/>
            <a:ext cx="30069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461" name="Google Shape;461;p21"/>
          <p:cNvSpPr/>
          <p:nvPr>
            <p:ph idx="2" type="pic"/>
          </p:nvPr>
        </p:nvSpPr>
        <p:spPr>
          <a:xfrm>
            <a:off x="4394725" y="4961200"/>
            <a:ext cx="3035400" cy="2495700"/>
          </a:xfrm>
          <a:prstGeom prst="rect">
            <a:avLst/>
          </a:prstGeom>
        </p:spPr>
      </p:sp>
      <p:grpSp>
        <p:nvGrpSpPr>
          <p:cNvPr id="462" name="Google Shape;462;p21"/>
          <p:cNvGrpSpPr/>
          <p:nvPr/>
        </p:nvGrpSpPr>
        <p:grpSpPr>
          <a:xfrm>
            <a:off x="188700" y="665125"/>
            <a:ext cx="5190000" cy="771300"/>
            <a:chOff x="188700" y="665125"/>
            <a:chExt cx="5190000" cy="771300"/>
          </a:xfrm>
        </p:grpSpPr>
        <p:sp>
          <p:nvSpPr>
            <p:cNvPr id="463" name="Google Shape;463;p21"/>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64" name="Google Shape;464;p21"/>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grpSp>
        <p:nvGrpSpPr>
          <p:cNvPr id="469" name="Google Shape;469;p22"/>
          <p:cNvGrpSpPr/>
          <p:nvPr/>
        </p:nvGrpSpPr>
        <p:grpSpPr>
          <a:xfrm>
            <a:off x="188700" y="665125"/>
            <a:ext cx="5190000" cy="771300"/>
            <a:chOff x="188700" y="665125"/>
            <a:chExt cx="5190000" cy="771300"/>
          </a:xfrm>
        </p:grpSpPr>
        <p:sp>
          <p:nvSpPr>
            <p:cNvPr id="470" name="Google Shape;470;p22"/>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71" name="Google Shape;471;p22"/>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